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Average"/>
      <p:regular r:id="rId29"/>
    </p:embeddedFont>
    <p:embeddedFont>
      <p:font typeface="Oswald"/>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verage-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swald-bold.fntdata"/><Relationship Id="rId30" Type="http://schemas.openxmlformats.org/officeDocument/2006/relationships/font" Target="fonts/Oswald-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c393be8589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c393be8589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c393be8589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c393be8589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c393be8589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c393be8589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c393be8589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c393be8589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c393be8589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c393be8589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c393be8589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c393be8589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c393be8589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c393be8589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c393be8589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c393be8589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c393be8589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c393be8589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c393be8589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c393be8589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c393be8589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c393be8589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c393be8589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c393be8589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c393be8589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c393be8589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c393be8589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c393be8589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c393be8589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c393be8589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c393be8589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c393be8589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c393be8589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c393be8589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c393be8589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c393be8589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c393be8589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c393be8589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c393be8589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c393be8589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c393be8589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c393be8589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c393be8589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c393be8589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1152100"/>
            <a:ext cx="7801500" cy="1730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Dialogue Sunday School: </a:t>
            </a:r>
            <a:endParaRPr/>
          </a:p>
          <a:p>
            <a:pPr indent="0" lvl="0" marL="0" rtl="0" algn="ctr">
              <a:spcBef>
                <a:spcPts val="0"/>
              </a:spcBef>
              <a:spcAft>
                <a:spcPts val="0"/>
              </a:spcAft>
              <a:buNone/>
            </a:pPr>
            <a:r>
              <a:rPr lang="en"/>
              <a:t>Introducing New Testament 2023</a:t>
            </a:r>
            <a:endParaRPr/>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idx="1" type="body"/>
          </p:nvPr>
        </p:nvSpPr>
        <p:spPr>
          <a:xfrm>
            <a:off x="3288725" y="670225"/>
            <a:ext cx="5543400" cy="3898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“Does the Bible condemn slavery without any regard to circumstances, or not? I, for one, desire to know. My repentance, my faith, my hope, my love, my perseverance all, all, I conceal it not, I repeat it, all turn upon this point. If I am deceived here–if the word of God does sanction slavery, I want another book, another repentance, another faith, and another hope.”  </a:t>
            </a:r>
            <a:endParaRPr/>
          </a:p>
          <a:p>
            <a:pPr indent="0" lvl="0" marL="0" rtl="0" algn="l">
              <a:spcBef>
                <a:spcPts val="1200"/>
              </a:spcBef>
              <a:spcAft>
                <a:spcPts val="1200"/>
              </a:spcAft>
              <a:buNone/>
            </a:pPr>
            <a:r>
              <a:rPr lang="en"/>
              <a:t>- Reverend J.W.C. Pennington, 1845</a:t>
            </a:r>
            <a:endParaRPr/>
          </a:p>
        </p:txBody>
      </p:sp>
      <p:pic>
        <p:nvPicPr>
          <p:cNvPr id="117" name="Google Shape;117;p22"/>
          <p:cNvPicPr preferRelativeResize="0"/>
          <p:nvPr/>
        </p:nvPicPr>
        <p:blipFill>
          <a:blip r:embed="rId3">
            <a:alphaModFix/>
          </a:blip>
          <a:stretch>
            <a:fillRect/>
          </a:stretch>
        </p:blipFill>
        <p:spPr>
          <a:xfrm>
            <a:off x="565425" y="830400"/>
            <a:ext cx="2381250" cy="2724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23"/>
          <p:cNvPicPr preferRelativeResize="0"/>
          <p:nvPr/>
        </p:nvPicPr>
        <p:blipFill>
          <a:blip r:embed="rId3">
            <a:alphaModFix/>
          </a:blip>
          <a:stretch>
            <a:fillRect/>
          </a:stretch>
        </p:blipFill>
        <p:spPr>
          <a:xfrm>
            <a:off x="1475238" y="152400"/>
            <a:ext cx="6193536" cy="4838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4"/>
          <p:cNvSpPr txBox="1"/>
          <p:nvPr>
            <p:ph idx="1" type="body"/>
          </p:nvPr>
        </p:nvSpPr>
        <p:spPr>
          <a:xfrm>
            <a:off x="311700" y="4023875"/>
            <a:ext cx="8520600" cy="773700"/>
          </a:xfrm>
          <a:prstGeom prst="rect">
            <a:avLst/>
          </a:prstGeom>
        </p:spPr>
        <p:txBody>
          <a:bodyPr anchorCtr="0" anchor="t" bIns="91425" lIns="91425" spcFirstLastPara="1" rIns="91425" wrap="square" tIns="91425">
            <a:normAutofit fontScale="77500" lnSpcReduction="10000"/>
          </a:bodyPr>
          <a:lstStyle/>
          <a:p>
            <a:pPr indent="0" lvl="0" marL="0" rtl="0" algn="ctr">
              <a:spcBef>
                <a:spcPts val="0"/>
              </a:spcBef>
              <a:spcAft>
                <a:spcPts val="0"/>
              </a:spcAft>
              <a:buNone/>
            </a:pPr>
            <a:r>
              <a:rPr lang="en"/>
              <a:t>The Cross and the Lynching Tree</a:t>
            </a:r>
            <a:endParaRPr/>
          </a:p>
          <a:p>
            <a:pPr indent="0" lvl="0" marL="0" rtl="0" algn="ctr">
              <a:spcBef>
                <a:spcPts val="1200"/>
              </a:spcBef>
              <a:spcAft>
                <a:spcPts val="1200"/>
              </a:spcAft>
              <a:buNone/>
            </a:pPr>
            <a:r>
              <a:rPr lang="en"/>
              <a:t>James H. Cone</a:t>
            </a:r>
            <a:endParaRPr/>
          </a:p>
        </p:txBody>
      </p:sp>
      <p:pic>
        <p:nvPicPr>
          <p:cNvPr id="128" name="Google Shape;128;p24"/>
          <p:cNvPicPr preferRelativeResize="0"/>
          <p:nvPr/>
        </p:nvPicPr>
        <p:blipFill>
          <a:blip r:embed="rId3">
            <a:alphaModFix/>
          </a:blip>
          <a:stretch>
            <a:fillRect/>
          </a:stretch>
        </p:blipFill>
        <p:spPr>
          <a:xfrm>
            <a:off x="3378263" y="374925"/>
            <a:ext cx="2387485" cy="3490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4" name="Google Shape;134;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“In their spiritual wrestling, black Christians experienced the weakness and power of God’s love revealed in the cross–mysteriously saving them from loneliness and abandonment and ‘the unspeakable violence . . . by bloodthirsty mobs.’ Black ministers preached about Jesus’ death more than any other theme because they saw in Jesus’ suffering and persecution a parallel to their own encounter with slavery, segregation, and the lynching tree.” -James Cone, </a:t>
            </a:r>
            <a:r>
              <a:rPr lang="en" u="sng"/>
              <a:t>The Cross and the Lynching Tree</a:t>
            </a:r>
            <a:r>
              <a:rPr lang="en"/>
              <a:t>, p. 75.</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New Testament and BIPOC</a:t>
            </a:r>
            <a:endParaRPr/>
          </a:p>
        </p:txBody>
      </p:sp>
      <p:sp>
        <p:nvSpPr>
          <p:cNvPr id="140" name="Google Shape;140;p26"/>
          <p:cNvSpPr txBox="1"/>
          <p:nvPr>
            <p:ph idx="1" type="body"/>
          </p:nvPr>
        </p:nvSpPr>
        <p:spPr>
          <a:xfrm>
            <a:off x="311700" y="1152475"/>
            <a:ext cx="8520600" cy="36948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i="1" lang="en"/>
              <a:t>The primary question: How to reconcile the gospel message of liberation with the reality of oppression?</a:t>
            </a:r>
            <a:endParaRPr i="1"/>
          </a:p>
          <a:p>
            <a:pPr indent="0" lvl="0" marL="0" rtl="0" algn="l">
              <a:spcBef>
                <a:spcPts val="1200"/>
              </a:spcBef>
              <a:spcAft>
                <a:spcPts val="0"/>
              </a:spcAft>
              <a:buNone/>
            </a:pPr>
            <a:r>
              <a:rPr lang="en"/>
              <a:t>Reverend Dr. Martin Luther King, Jr.: </a:t>
            </a:r>
            <a:endParaRPr/>
          </a:p>
          <a:p>
            <a:pPr indent="0" lvl="0" marL="0" rtl="0" algn="l">
              <a:spcBef>
                <a:spcPts val="1200"/>
              </a:spcBef>
              <a:spcAft>
                <a:spcPts val="0"/>
              </a:spcAft>
              <a:buNone/>
            </a:pPr>
            <a:r>
              <a:rPr lang="en"/>
              <a:t>God’s love created all humans for each other in community (thesis)</a:t>
            </a:r>
            <a:endParaRPr/>
          </a:p>
          <a:p>
            <a:pPr indent="0" lvl="0" marL="0" rtl="0" algn="l">
              <a:spcBef>
                <a:spcPts val="1200"/>
              </a:spcBef>
              <a:spcAft>
                <a:spcPts val="0"/>
              </a:spcAft>
              <a:buNone/>
            </a:pPr>
            <a:r>
              <a:rPr lang="en"/>
              <a:t>White supremacy is the sin that separates people in much of the world (antithesis)</a:t>
            </a:r>
            <a:endParaRPr/>
          </a:p>
          <a:p>
            <a:pPr indent="0" lvl="0" marL="0" rtl="0" algn="l">
              <a:spcBef>
                <a:spcPts val="1200"/>
              </a:spcBef>
              <a:spcAft>
                <a:spcPts val="0"/>
              </a:spcAft>
              <a:buNone/>
            </a:pPr>
            <a:r>
              <a:rPr lang="en"/>
              <a:t>God reconciled humanity through the cross, preventing white supremacy from having “the final and ultimate word on human relationships (synthesis)</a:t>
            </a:r>
            <a:endParaRPr/>
          </a:p>
          <a:p>
            <a:pPr indent="0" lvl="0" marL="0" rtl="0" algn="l">
              <a:spcBef>
                <a:spcPts val="1200"/>
              </a:spcBef>
              <a:spcAft>
                <a:spcPts val="1200"/>
              </a:spcAft>
              <a:buNone/>
            </a:pPr>
            <a:r>
              <a:rPr lang="en"/>
              <a:t>Dr. Cone: “God’s reconciling love in the cross empowered human beings to love one another–bearing witness with ‘our whole being in the struggle against evil, whatever the cost.’ Thus, blacks and whites together were free to create . . . the Beloved Community in our religious life.” (p. 71)</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New Testament and BIPOC</a:t>
            </a:r>
            <a:endParaRPr/>
          </a:p>
        </p:txBody>
      </p:sp>
      <p:sp>
        <p:nvSpPr>
          <p:cNvPr id="146" name="Google Shape;146;p27"/>
          <p:cNvSpPr txBox="1"/>
          <p:nvPr>
            <p:ph idx="1" type="body"/>
          </p:nvPr>
        </p:nvSpPr>
        <p:spPr>
          <a:xfrm>
            <a:off x="311700" y="1152475"/>
            <a:ext cx="2907000" cy="3796200"/>
          </a:xfrm>
          <a:prstGeom prst="rect">
            <a:avLst/>
          </a:prstGeom>
        </p:spPr>
        <p:txBody>
          <a:bodyPr anchorCtr="0" anchor="t" bIns="91425" lIns="91425" spcFirstLastPara="1" rIns="91425" wrap="square" tIns="91425">
            <a:normAutofit fontScale="62500" lnSpcReduction="10000"/>
          </a:bodyPr>
          <a:lstStyle/>
          <a:p>
            <a:pPr indent="0" lvl="0" marL="0" rtl="0" algn="l">
              <a:spcBef>
                <a:spcPts val="0"/>
              </a:spcBef>
              <a:spcAft>
                <a:spcPts val="0"/>
              </a:spcAft>
              <a:buNone/>
            </a:pPr>
            <a:r>
              <a:rPr lang="en"/>
              <a:t>“Lynchsong” by Lorraine Hansberry</a:t>
            </a:r>
            <a:endParaRPr/>
          </a:p>
          <a:p>
            <a:pPr indent="0" lvl="0" marL="0" rtl="0" algn="l">
              <a:spcBef>
                <a:spcPts val="1200"/>
              </a:spcBef>
              <a:spcAft>
                <a:spcPts val="0"/>
              </a:spcAft>
              <a:buNone/>
            </a:pPr>
            <a:r>
              <a:rPr lang="en"/>
              <a:t>Laurel:</a:t>
            </a:r>
            <a:endParaRPr/>
          </a:p>
          <a:p>
            <a:pPr indent="0" lvl="0" marL="0" rtl="0" algn="l">
              <a:spcBef>
                <a:spcPts val="0"/>
              </a:spcBef>
              <a:spcAft>
                <a:spcPts val="0"/>
              </a:spcAft>
              <a:buNone/>
            </a:pPr>
            <a:r>
              <a:rPr lang="en"/>
              <a:t>Name sweet like the breath of peace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Blood and blood</a:t>
            </a:r>
            <a:endParaRPr/>
          </a:p>
          <a:p>
            <a:pPr indent="0" lvl="0" marL="0" rtl="0" algn="l">
              <a:spcBef>
                <a:spcPts val="0"/>
              </a:spcBef>
              <a:spcAft>
                <a:spcPts val="0"/>
              </a:spcAft>
              <a:buNone/>
            </a:pPr>
            <a:r>
              <a:rPr lang="en"/>
              <a:t>Hatred there</a:t>
            </a:r>
            <a:endParaRPr/>
          </a:p>
          <a:p>
            <a:pPr indent="0" lvl="0" marL="0" rtl="0" algn="l">
              <a:spcBef>
                <a:spcPts val="0"/>
              </a:spcBef>
              <a:spcAft>
                <a:spcPts val="0"/>
              </a:spcAft>
              <a:buNone/>
            </a:pPr>
            <a:r>
              <a:rPr lang="en"/>
              <a:t>White robes and </a:t>
            </a:r>
            <a:endParaRPr/>
          </a:p>
          <a:p>
            <a:pPr indent="0" lvl="0" marL="0" rtl="0" algn="l">
              <a:spcBef>
                <a:spcPts val="0"/>
              </a:spcBef>
              <a:spcAft>
                <a:spcPts val="0"/>
              </a:spcAft>
              <a:buNone/>
            </a:pPr>
            <a:r>
              <a:rPr lang="en"/>
              <a:t>Black robes</a:t>
            </a:r>
            <a:endParaRPr/>
          </a:p>
          <a:p>
            <a:pPr indent="0" lvl="0" marL="0" rtl="0" algn="l">
              <a:spcBef>
                <a:spcPts val="0"/>
              </a:spcBef>
              <a:spcAft>
                <a:spcPts val="0"/>
              </a:spcAft>
              <a:buNone/>
            </a:pPr>
            <a:r>
              <a:rPr lang="en"/>
              <a:t>And a burning</a:t>
            </a:r>
            <a:endParaRPr/>
          </a:p>
          <a:p>
            <a:pPr indent="0" lvl="0" marL="0" rtl="0" algn="l">
              <a:spcBef>
                <a:spcPts val="0"/>
              </a:spcBef>
              <a:spcAft>
                <a:spcPts val="0"/>
              </a:spcAft>
              <a:buNone/>
            </a:pPr>
            <a:r>
              <a:rPr lang="en"/>
              <a:t>Burning cross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cross in Laurel</a:t>
            </a:r>
            <a:endParaRPr/>
          </a:p>
          <a:p>
            <a:pPr indent="0" lvl="0" marL="0" rtl="0" algn="l">
              <a:spcBef>
                <a:spcPts val="0"/>
              </a:spcBef>
              <a:spcAft>
                <a:spcPts val="0"/>
              </a:spcAft>
              <a:buNone/>
            </a:pPr>
            <a:r>
              <a:rPr lang="en"/>
              <a:t>	cross in Jackson</a:t>
            </a:r>
            <a:endParaRPr/>
          </a:p>
          <a:p>
            <a:pPr indent="0" lvl="0" marL="0" rtl="0" algn="l">
              <a:spcBef>
                <a:spcPts val="0"/>
              </a:spcBef>
              <a:spcAft>
                <a:spcPts val="0"/>
              </a:spcAft>
              <a:buNone/>
            </a:pPr>
            <a:r>
              <a:rPr lang="en"/>
              <a:t>	cross in Chicago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a </a:t>
            </a:r>
            <a:endParaRPr/>
          </a:p>
          <a:p>
            <a:pPr indent="0" lvl="0" marL="0" rtl="0" algn="l">
              <a:spcBef>
                <a:spcPts val="0"/>
              </a:spcBef>
              <a:spcAft>
                <a:spcPts val="0"/>
              </a:spcAft>
              <a:buNone/>
            </a:pPr>
            <a:r>
              <a:rPr lang="en"/>
              <a:t>Cross in front of the City Hall</a:t>
            </a:r>
            <a:endParaRPr/>
          </a:p>
          <a:p>
            <a:pPr indent="0" lvl="0" marL="0" rtl="0" algn="l">
              <a:spcBef>
                <a:spcPts val="0"/>
              </a:spcBef>
              <a:spcAft>
                <a:spcPts val="0"/>
              </a:spcAft>
              <a:buNone/>
            </a:pPr>
            <a:r>
              <a:rPr lang="en"/>
              <a:t>In:</a:t>
            </a:r>
            <a:endParaRPr/>
          </a:p>
          <a:p>
            <a:pPr indent="0" lvl="0" marL="0" rtl="0" algn="l">
              <a:spcBef>
                <a:spcPts val="0"/>
              </a:spcBef>
              <a:spcAft>
                <a:spcPts val="0"/>
              </a:spcAft>
              <a:buNone/>
            </a:pPr>
            <a:r>
              <a:rPr lang="en"/>
              <a:t>New York City</a:t>
            </a:r>
            <a:endParaRPr/>
          </a:p>
        </p:txBody>
      </p:sp>
      <p:pic>
        <p:nvPicPr>
          <p:cNvPr id="147" name="Google Shape;147;p27"/>
          <p:cNvPicPr preferRelativeResize="0"/>
          <p:nvPr/>
        </p:nvPicPr>
        <p:blipFill>
          <a:blip r:embed="rId3">
            <a:alphaModFix/>
          </a:blip>
          <a:stretch>
            <a:fillRect/>
          </a:stretch>
        </p:blipFill>
        <p:spPr>
          <a:xfrm>
            <a:off x="4928000" y="538000"/>
            <a:ext cx="3338071" cy="3820975"/>
          </a:xfrm>
          <a:prstGeom prst="rect">
            <a:avLst/>
          </a:prstGeom>
          <a:noFill/>
          <a:ln>
            <a:noFill/>
          </a:ln>
        </p:spPr>
      </p:pic>
      <p:sp>
        <p:nvSpPr>
          <p:cNvPr id="148" name="Google Shape;148;p27"/>
          <p:cNvSpPr txBox="1"/>
          <p:nvPr/>
        </p:nvSpPr>
        <p:spPr>
          <a:xfrm>
            <a:off x="4851775" y="4394575"/>
            <a:ext cx="3338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B7B7B7"/>
                </a:solidFill>
                <a:latin typeface="Average"/>
                <a:ea typeface="Average"/>
                <a:cs typeface="Average"/>
                <a:sym typeface="Average"/>
              </a:rPr>
              <a:t>Navajo Madonna and Child </a:t>
            </a:r>
            <a:endParaRPr sz="1200">
              <a:solidFill>
                <a:srgbClr val="B7B7B7"/>
              </a:solidFill>
              <a:latin typeface="Average"/>
              <a:ea typeface="Average"/>
              <a:cs typeface="Average"/>
              <a:sym typeface="Average"/>
            </a:endParaRPr>
          </a:p>
          <a:p>
            <a:pPr indent="0" lvl="0" marL="0" rtl="0" algn="l">
              <a:spcBef>
                <a:spcPts val="0"/>
              </a:spcBef>
              <a:spcAft>
                <a:spcPts val="0"/>
              </a:spcAft>
              <a:buNone/>
            </a:pPr>
            <a:r>
              <a:rPr lang="en" sz="1200">
                <a:solidFill>
                  <a:srgbClr val="B7B7B7"/>
                </a:solidFill>
                <a:latin typeface="Average"/>
                <a:ea typeface="Average"/>
                <a:cs typeface="Average"/>
                <a:sym typeface="Average"/>
              </a:rPr>
              <a:t>by Tyrone Whitehorse. @whitehorsearts</a:t>
            </a:r>
            <a:endParaRPr sz="1200">
              <a:solidFill>
                <a:srgbClr val="B7B7B7"/>
              </a:solidFill>
              <a:latin typeface="Average"/>
              <a:ea typeface="Average"/>
              <a:cs typeface="Average"/>
              <a:sym typeface="Averag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LDS Artists Creating Diverse Depictions of Jesus &amp; NT</a:t>
            </a:r>
            <a:endParaRPr/>
          </a:p>
        </p:txBody>
      </p:sp>
      <p:sp>
        <p:nvSpPr>
          <p:cNvPr id="154" name="Google Shape;154;p28"/>
          <p:cNvSpPr txBox="1"/>
          <p:nvPr>
            <p:ph idx="1" type="body"/>
          </p:nvPr>
        </p:nvSpPr>
        <p:spPr>
          <a:xfrm>
            <a:off x="311700" y="1152475"/>
            <a:ext cx="31740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Esther Candari</a:t>
            </a:r>
            <a:endParaRPr/>
          </a:p>
          <a:p>
            <a:pPr indent="0" lvl="0" marL="0" rtl="0" algn="l">
              <a:spcBef>
                <a:spcPts val="1200"/>
              </a:spcBef>
              <a:spcAft>
                <a:spcPts val="0"/>
              </a:spcAft>
              <a:buNone/>
            </a:pPr>
            <a:r>
              <a:rPr lang="en"/>
              <a:t>Jorge Cocco</a:t>
            </a:r>
            <a:endParaRPr/>
          </a:p>
          <a:p>
            <a:pPr indent="0" lvl="0" marL="0" rtl="0" algn="l">
              <a:spcBef>
                <a:spcPts val="1200"/>
              </a:spcBef>
              <a:spcAft>
                <a:spcPts val="0"/>
              </a:spcAft>
              <a:buNone/>
            </a:pPr>
            <a:r>
              <a:rPr lang="en"/>
              <a:t>Rose Datoc Dall</a:t>
            </a:r>
            <a:endParaRPr/>
          </a:p>
          <a:p>
            <a:pPr indent="0" lvl="0" marL="0" rtl="0" algn="l">
              <a:spcBef>
                <a:spcPts val="1200"/>
              </a:spcBef>
              <a:spcAft>
                <a:spcPts val="0"/>
              </a:spcAft>
              <a:buNone/>
            </a:pPr>
            <a:r>
              <a:rPr lang="en"/>
              <a:t>Melissa Tshikamba</a:t>
            </a:r>
            <a:endParaRPr/>
          </a:p>
          <a:p>
            <a:pPr indent="0" lvl="0" marL="0" rtl="0" algn="l">
              <a:spcBef>
                <a:spcPts val="1200"/>
              </a:spcBef>
              <a:spcAft>
                <a:spcPts val="0"/>
              </a:spcAft>
              <a:buNone/>
            </a:pPr>
            <a:r>
              <a:rPr lang="en"/>
              <a:t>Sarah Richards Samuelson</a:t>
            </a:r>
            <a:endParaRPr/>
          </a:p>
          <a:p>
            <a:pPr indent="0" lvl="0" marL="0" rtl="0" algn="l">
              <a:spcBef>
                <a:spcPts val="1200"/>
              </a:spcBef>
              <a:spcAft>
                <a:spcPts val="0"/>
              </a:spcAft>
              <a:buNone/>
            </a:pPr>
            <a:r>
              <a:rPr lang="en"/>
              <a:t>Michelle Franzoni Thorley</a:t>
            </a:r>
            <a:endParaRPr/>
          </a:p>
          <a:p>
            <a:pPr indent="0" lvl="0" marL="0" rtl="0" algn="l">
              <a:spcBef>
                <a:spcPts val="1200"/>
              </a:spcBef>
              <a:spcAft>
                <a:spcPts val="0"/>
              </a:spcAft>
              <a:buNone/>
            </a:pPr>
            <a:r>
              <a:rPr lang="en"/>
              <a:t>Emma Taylor</a:t>
            </a:r>
            <a:endParaRPr/>
          </a:p>
          <a:p>
            <a:pPr indent="0" lvl="0" marL="0" rtl="0" algn="l">
              <a:spcBef>
                <a:spcPts val="1200"/>
              </a:spcBef>
              <a:spcAft>
                <a:spcPts val="1200"/>
              </a:spcAft>
              <a:buNone/>
            </a:pPr>
            <a:r>
              <a:t/>
            </a:r>
            <a:endParaRPr/>
          </a:p>
        </p:txBody>
      </p:sp>
      <p:sp>
        <p:nvSpPr>
          <p:cNvPr id="155" name="Google Shape;155;p28"/>
          <p:cNvSpPr txBox="1"/>
          <p:nvPr/>
        </p:nvSpPr>
        <p:spPr>
          <a:xfrm>
            <a:off x="4480400" y="1152475"/>
            <a:ext cx="3656100" cy="29031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0"/>
              </a:spcBef>
              <a:spcAft>
                <a:spcPts val="0"/>
              </a:spcAft>
              <a:buNone/>
            </a:pPr>
            <a:r>
              <a:rPr lang="en" sz="1800">
                <a:solidFill>
                  <a:schemeClr val="accent3"/>
                </a:solidFill>
                <a:latin typeface="Average"/>
                <a:ea typeface="Average"/>
                <a:cs typeface="Average"/>
                <a:sym typeface="Average"/>
              </a:rPr>
              <a:t>José de Faria</a:t>
            </a:r>
            <a:endParaRPr sz="1800">
              <a:solidFill>
                <a:schemeClr val="accent3"/>
              </a:solidFill>
              <a:latin typeface="Average"/>
              <a:ea typeface="Average"/>
              <a:cs typeface="Average"/>
              <a:sym typeface="Average"/>
            </a:endParaRPr>
          </a:p>
          <a:p>
            <a:pPr indent="0" lvl="0" marL="0" rtl="0" algn="l">
              <a:lnSpc>
                <a:spcPct val="95000"/>
              </a:lnSpc>
              <a:spcBef>
                <a:spcPts val="1200"/>
              </a:spcBef>
              <a:spcAft>
                <a:spcPts val="0"/>
              </a:spcAft>
              <a:buNone/>
            </a:pPr>
            <a:r>
              <a:rPr lang="en" sz="1800">
                <a:solidFill>
                  <a:schemeClr val="accent3"/>
                </a:solidFill>
                <a:latin typeface="Average"/>
                <a:ea typeface="Average"/>
                <a:cs typeface="Average"/>
                <a:sym typeface="Average"/>
              </a:rPr>
              <a:t>Regan Reichert</a:t>
            </a:r>
            <a:endParaRPr sz="1800">
              <a:solidFill>
                <a:schemeClr val="accent3"/>
              </a:solidFill>
              <a:latin typeface="Average"/>
              <a:ea typeface="Average"/>
              <a:cs typeface="Average"/>
              <a:sym typeface="Average"/>
            </a:endParaRPr>
          </a:p>
          <a:p>
            <a:pPr indent="0" lvl="0" marL="0" rtl="0" algn="l">
              <a:lnSpc>
                <a:spcPct val="95000"/>
              </a:lnSpc>
              <a:spcBef>
                <a:spcPts val="1200"/>
              </a:spcBef>
              <a:spcAft>
                <a:spcPts val="0"/>
              </a:spcAft>
              <a:buNone/>
            </a:pPr>
            <a:r>
              <a:rPr lang="en" sz="1800">
                <a:solidFill>
                  <a:schemeClr val="accent3"/>
                </a:solidFill>
                <a:latin typeface="Average"/>
                <a:ea typeface="Average"/>
                <a:cs typeface="Average"/>
                <a:sym typeface="Average"/>
              </a:rPr>
              <a:t>Jenna Conlin</a:t>
            </a:r>
            <a:endParaRPr sz="1800">
              <a:solidFill>
                <a:schemeClr val="accent3"/>
              </a:solidFill>
              <a:latin typeface="Average"/>
              <a:ea typeface="Average"/>
              <a:cs typeface="Average"/>
              <a:sym typeface="Average"/>
            </a:endParaRPr>
          </a:p>
          <a:p>
            <a:pPr indent="0" lvl="0" marL="0" rtl="0" algn="l">
              <a:lnSpc>
                <a:spcPct val="95000"/>
              </a:lnSpc>
              <a:spcBef>
                <a:spcPts val="1200"/>
              </a:spcBef>
              <a:spcAft>
                <a:spcPts val="0"/>
              </a:spcAft>
              <a:buNone/>
            </a:pPr>
            <a:r>
              <a:rPr lang="en" sz="1800">
                <a:solidFill>
                  <a:schemeClr val="accent3"/>
                </a:solidFill>
                <a:latin typeface="Average"/>
                <a:ea typeface="Average"/>
                <a:cs typeface="Average"/>
                <a:sym typeface="Average"/>
              </a:rPr>
              <a:t>J. Kirk Richards</a:t>
            </a:r>
            <a:endParaRPr sz="1800">
              <a:solidFill>
                <a:schemeClr val="accent3"/>
              </a:solidFill>
              <a:latin typeface="Average"/>
              <a:ea typeface="Average"/>
              <a:cs typeface="Average"/>
              <a:sym typeface="Average"/>
            </a:endParaRPr>
          </a:p>
          <a:p>
            <a:pPr indent="0" lvl="0" marL="0" rtl="0" algn="l">
              <a:lnSpc>
                <a:spcPct val="95000"/>
              </a:lnSpc>
              <a:spcBef>
                <a:spcPts val="1200"/>
              </a:spcBef>
              <a:spcAft>
                <a:spcPts val="0"/>
              </a:spcAft>
              <a:buNone/>
            </a:pPr>
            <a:r>
              <a:rPr lang="en" sz="1800">
                <a:solidFill>
                  <a:schemeClr val="accent3"/>
                </a:solidFill>
                <a:latin typeface="Average"/>
                <a:ea typeface="Average"/>
                <a:cs typeface="Average"/>
                <a:sym typeface="Average"/>
              </a:rPr>
              <a:t>Anthony Sweat</a:t>
            </a:r>
            <a:endParaRPr sz="1800">
              <a:solidFill>
                <a:schemeClr val="accent3"/>
              </a:solidFill>
              <a:latin typeface="Average"/>
              <a:ea typeface="Average"/>
              <a:cs typeface="Average"/>
              <a:sym typeface="Average"/>
            </a:endParaRPr>
          </a:p>
          <a:p>
            <a:pPr indent="0" lvl="0" marL="0" rtl="0" algn="l">
              <a:lnSpc>
                <a:spcPct val="95000"/>
              </a:lnSpc>
              <a:spcBef>
                <a:spcPts val="1200"/>
              </a:spcBef>
              <a:spcAft>
                <a:spcPts val="0"/>
              </a:spcAft>
              <a:buNone/>
            </a:pPr>
            <a:r>
              <a:rPr lang="en" sz="1800">
                <a:solidFill>
                  <a:schemeClr val="accent3"/>
                </a:solidFill>
                <a:latin typeface="Average"/>
                <a:ea typeface="Average"/>
                <a:cs typeface="Average"/>
                <a:sym typeface="Average"/>
              </a:rPr>
              <a:t>Arawn Billings</a:t>
            </a:r>
            <a:endParaRPr sz="1800">
              <a:solidFill>
                <a:schemeClr val="accent3"/>
              </a:solidFill>
              <a:latin typeface="Average"/>
              <a:ea typeface="Average"/>
              <a:cs typeface="Average"/>
              <a:sym typeface="Average"/>
            </a:endParaRPr>
          </a:p>
          <a:p>
            <a:pPr indent="0" lvl="0" marL="0" rtl="0" algn="l">
              <a:spcBef>
                <a:spcPts val="1200"/>
              </a:spcBef>
              <a:spcAft>
                <a:spcPts val="0"/>
              </a:spcAft>
              <a:buNone/>
            </a:pPr>
            <a:r>
              <a:t/>
            </a:r>
            <a:endParaRPr>
              <a:latin typeface="Average"/>
              <a:ea typeface="Average"/>
              <a:cs typeface="Average"/>
              <a:sym typeface="Averag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New Testament and Women</a:t>
            </a:r>
            <a:endParaRPr/>
          </a:p>
        </p:txBody>
      </p:sp>
      <p:sp>
        <p:nvSpPr>
          <p:cNvPr id="161" name="Google Shape;161;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
              <a:t>How has the New Testament been interpreted to cause harm?</a:t>
            </a:r>
            <a:endParaRPr i="1"/>
          </a:p>
          <a:p>
            <a:pPr indent="0" lvl="0" marL="0" rtl="0" algn="l">
              <a:spcBef>
                <a:spcPts val="1200"/>
              </a:spcBef>
              <a:spcAft>
                <a:spcPts val="0"/>
              </a:spcAft>
              <a:buNone/>
            </a:pPr>
            <a:r>
              <a:rPr lang="en"/>
              <a:t>Ephesians 5:22-23: Wives, submit yourselves unto your own husbands, as unto the Lord. For the husband is the head of the wife, even as Christ is the head of the church: and he is the savior of the body. </a:t>
            </a:r>
            <a:endParaRPr/>
          </a:p>
          <a:p>
            <a:pPr indent="0" lvl="0" marL="0" rtl="0" algn="l">
              <a:spcBef>
                <a:spcPts val="1200"/>
              </a:spcBef>
              <a:spcAft>
                <a:spcPts val="1200"/>
              </a:spcAft>
              <a:buNone/>
            </a:pPr>
            <a:r>
              <a:rPr lang="en"/>
              <a:t>Mark 8:34: For whosoever will save his life shall lose it; but whosoever shall lose his life for my sake and the gospel’s the same shall save it.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New Testament and Women</a:t>
            </a:r>
            <a:endParaRPr/>
          </a:p>
        </p:txBody>
      </p:sp>
      <p:sp>
        <p:nvSpPr>
          <p:cNvPr id="167" name="Google Shape;167;p30"/>
          <p:cNvSpPr txBox="1"/>
          <p:nvPr>
            <p:ph idx="1" type="body"/>
          </p:nvPr>
        </p:nvSpPr>
        <p:spPr>
          <a:xfrm>
            <a:off x="311700" y="1152475"/>
            <a:ext cx="8520600" cy="37416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i="1" lang="en"/>
              <a:t>Hermeneutics</a:t>
            </a:r>
            <a:r>
              <a:rPr i="1" lang="en"/>
              <a:t> of experience: </a:t>
            </a:r>
            <a:r>
              <a:rPr lang="en"/>
              <a:t>particularly the experiences of women (contemporary and Biblical)</a:t>
            </a:r>
            <a:endParaRPr/>
          </a:p>
          <a:p>
            <a:pPr indent="0" lvl="0" marL="0" rtl="0" algn="l">
              <a:spcBef>
                <a:spcPts val="1200"/>
              </a:spcBef>
              <a:spcAft>
                <a:spcPts val="0"/>
              </a:spcAft>
              <a:buNone/>
            </a:pPr>
            <a:r>
              <a:rPr i="1" lang="en"/>
              <a:t>Hermeneutics of domination and social location: </a:t>
            </a:r>
            <a:r>
              <a:rPr lang="en"/>
              <a:t>how social, cultural, and </a:t>
            </a:r>
            <a:r>
              <a:rPr lang="en"/>
              <a:t>religious</a:t>
            </a:r>
            <a:r>
              <a:rPr lang="en"/>
              <a:t> location shapes our experience with the text</a:t>
            </a:r>
            <a:endParaRPr/>
          </a:p>
          <a:p>
            <a:pPr indent="0" lvl="0" marL="0" rtl="0" algn="l">
              <a:spcBef>
                <a:spcPts val="1200"/>
              </a:spcBef>
              <a:spcAft>
                <a:spcPts val="0"/>
              </a:spcAft>
              <a:buNone/>
            </a:pPr>
            <a:r>
              <a:rPr i="1" lang="en"/>
              <a:t>Hermeneutics of suspicion: </a:t>
            </a:r>
            <a:r>
              <a:rPr lang="en"/>
              <a:t>approach the text with caution; it could be dangerous</a:t>
            </a:r>
            <a:endParaRPr/>
          </a:p>
          <a:p>
            <a:pPr indent="0" lvl="0" marL="0" rtl="0" algn="l">
              <a:spcBef>
                <a:spcPts val="1200"/>
              </a:spcBef>
              <a:spcAft>
                <a:spcPts val="0"/>
              </a:spcAft>
              <a:buNone/>
            </a:pPr>
            <a:r>
              <a:rPr i="1" lang="en"/>
              <a:t>Hermeneutics of critical evaluation: </a:t>
            </a:r>
            <a:r>
              <a:rPr lang="en"/>
              <a:t>weigh the oppressive tendencies and liberating possibilities. Ask: What does the text do to those of use who submit to its world of vision and values?</a:t>
            </a:r>
            <a:endParaRPr/>
          </a:p>
          <a:p>
            <a:pPr indent="0" lvl="0" marL="0" rtl="0" algn="l">
              <a:spcBef>
                <a:spcPts val="1200"/>
              </a:spcBef>
              <a:spcAft>
                <a:spcPts val="0"/>
              </a:spcAft>
              <a:buNone/>
            </a:pPr>
            <a:r>
              <a:rPr i="1" lang="en"/>
              <a:t>Hermeneutics of creative imagination: </a:t>
            </a:r>
            <a:r>
              <a:rPr lang="en"/>
              <a:t>dream of a world of justice and well-being for all </a:t>
            </a:r>
            <a:r>
              <a:rPr lang="en"/>
              <a:t>people</a:t>
            </a:r>
            <a:r>
              <a:rPr lang="en"/>
              <a:t>. Use art, story-telling, and imagination to work with the text to reach for that world.</a:t>
            </a:r>
            <a:endParaRPr/>
          </a:p>
          <a:p>
            <a:pPr indent="0" lvl="0" marL="0" rtl="0" algn="l">
              <a:spcBef>
                <a:spcPts val="1200"/>
              </a:spcBef>
              <a:spcAft>
                <a:spcPts val="0"/>
              </a:spcAft>
              <a:buNone/>
            </a:pPr>
            <a:r>
              <a:rPr i="1" lang="en"/>
              <a:t>Hermeneutics of remembering and reconstruction: </a:t>
            </a:r>
            <a:r>
              <a:rPr lang="en"/>
              <a:t>retrieve traditions of women that have been passed over. Whose histories have been lost? Whose voices have been silenced?</a:t>
            </a:r>
            <a:endParaRPr/>
          </a:p>
          <a:p>
            <a:pPr indent="0" lvl="0" marL="0" rtl="0" algn="l">
              <a:spcBef>
                <a:spcPts val="1200"/>
              </a:spcBef>
              <a:spcAft>
                <a:spcPts val="0"/>
              </a:spcAft>
              <a:buNone/>
            </a:pPr>
            <a:r>
              <a:rPr i="1" lang="en"/>
              <a:t>Hermeneutics of transformative action for change: </a:t>
            </a:r>
            <a:r>
              <a:rPr lang="en"/>
              <a:t>create a vision for a new humanity in which the text is used to build beloved community or Zion.</a:t>
            </a:r>
            <a:endParaRPr/>
          </a:p>
          <a:p>
            <a:pPr indent="0" lvl="0" marL="0" rtl="0" algn="l">
              <a:spcBef>
                <a:spcPts val="1200"/>
              </a:spcBef>
              <a:spcAft>
                <a:spcPts val="1200"/>
              </a:spcAft>
              <a:buNone/>
            </a:pPr>
            <a:r>
              <a:rPr lang="en"/>
              <a:t>-Elizabeth Shüssler Fiorenza, </a:t>
            </a:r>
            <a:r>
              <a:rPr lang="en" u="sng"/>
              <a:t>Wisdom Ways: Introducing Feminist Biblical Interpretation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1"/>
          <p:cNvSpPr txBox="1"/>
          <p:nvPr>
            <p:ph idx="1" type="body"/>
          </p:nvPr>
        </p:nvSpPr>
        <p:spPr>
          <a:xfrm>
            <a:off x="311700" y="3894850"/>
            <a:ext cx="8520600" cy="750300"/>
          </a:xfrm>
          <a:prstGeom prst="rect">
            <a:avLst/>
          </a:prstGeom>
        </p:spPr>
        <p:txBody>
          <a:bodyPr anchorCtr="0" anchor="t" bIns="91425" lIns="91425" spcFirstLastPara="1" rIns="91425" wrap="square" tIns="91425">
            <a:normAutofit fontScale="77500" lnSpcReduction="20000"/>
          </a:bodyPr>
          <a:lstStyle/>
          <a:p>
            <a:pPr indent="0" lvl="0" marL="0" rtl="0" algn="ctr">
              <a:spcBef>
                <a:spcPts val="0"/>
              </a:spcBef>
              <a:spcAft>
                <a:spcPts val="0"/>
              </a:spcAft>
              <a:buNone/>
            </a:pPr>
            <a:r>
              <a:rPr lang="en"/>
              <a:t>Women’s Bible Commentary</a:t>
            </a:r>
            <a:endParaRPr/>
          </a:p>
          <a:p>
            <a:pPr indent="0" lvl="0" marL="0" rtl="0" algn="ctr">
              <a:spcBef>
                <a:spcPts val="1200"/>
              </a:spcBef>
              <a:spcAft>
                <a:spcPts val="1200"/>
              </a:spcAft>
              <a:buNone/>
            </a:pPr>
            <a:r>
              <a:rPr lang="en"/>
              <a:t>Ed. Carol A. Newsom and Sharon H. Ringe</a:t>
            </a:r>
            <a:endParaRPr/>
          </a:p>
        </p:txBody>
      </p:sp>
      <p:pic>
        <p:nvPicPr>
          <p:cNvPr id="173" name="Google Shape;173;p31"/>
          <p:cNvPicPr preferRelativeResize="0"/>
          <p:nvPr/>
        </p:nvPicPr>
        <p:blipFill>
          <a:blip r:embed="rId3">
            <a:alphaModFix/>
          </a:blip>
          <a:stretch>
            <a:fillRect/>
          </a:stretch>
        </p:blipFill>
        <p:spPr>
          <a:xfrm>
            <a:off x="3384313" y="297000"/>
            <a:ext cx="2375363" cy="3513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6" name="Google Shape;66;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arenR"/>
            </a:pPr>
            <a:r>
              <a:rPr lang="en"/>
              <a:t>“No biblical interpretation is ever developed in a social or cultural vacuum. Most interpretations are autobiographical, where we ascertain the meaning of the text through the telling of our own stories, projecting onto the Bible how we define and interpret the biblical story in light of our own life experiences. . . . All “official” interpretations reflect the </a:t>
            </a:r>
            <a:r>
              <a:rPr lang="en"/>
              <a:t>social location of those with authority to make their personal interpretations the acceptable societal norm.” –Miguel de la Torre, </a:t>
            </a:r>
            <a:r>
              <a:rPr lang="en" u="sng"/>
              <a:t>Reading the Bible from the Margins</a:t>
            </a:r>
            <a:r>
              <a:rPr lang="en"/>
              <a:t>, p. 3.</a:t>
            </a:r>
            <a:endParaRPr/>
          </a:p>
          <a:p>
            <a:pPr indent="0" lvl="0" marL="0" rtl="0" algn="l">
              <a:spcBef>
                <a:spcPts val="1200"/>
              </a:spcBef>
              <a:spcAft>
                <a:spcPts val="1200"/>
              </a:spcAft>
              <a:buNone/>
            </a:pPr>
            <a:r>
              <a:rPr lang="en"/>
              <a:t>(Social location: A combination of factors, including your race, gender, sex, age, socioeconomic class, geographic location, ability, religion, etc. that affect your identity)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New Testament and LGBTQ Folk</a:t>
            </a:r>
            <a:endParaRPr/>
          </a:p>
        </p:txBody>
      </p:sp>
      <p:sp>
        <p:nvSpPr>
          <p:cNvPr id="179" name="Google Shape;179;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
              <a:t>How has the New Testament been interpreted to cause harm?</a:t>
            </a:r>
            <a:endParaRPr i="1"/>
          </a:p>
          <a:p>
            <a:pPr indent="0" lvl="0" marL="0" rtl="0" algn="l">
              <a:spcBef>
                <a:spcPts val="1200"/>
              </a:spcBef>
              <a:spcAft>
                <a:spcPts val="1200"/>
              </a:spcAft>
              <a:buNone/>
            </a:pPr>
            <a:r>
              <a:rPr lang="en"/>
              <a:t>Romans 1:18-32; 1 Corinthians 6:9; 1 Timothy 1:10: all taken out of the sexual context of the time to condemn homosexuality and queerness. </a:t>
            </a:r>
            <a:r>
              <a:rPr i="1" lang="en"/>
              <a:t> </a:t>
            </a:r>
            <a:endParaRPr i="1"/>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3"/>
          <p:cNvSpPr txBox="1"/>
          <p:nvPr>
            <p:ph idx="1" type="body"/>
          </p:nvPr>
        </p:nvSpPr>
        <p:spPr>
          <a:xfrm>
            <a:off x="311700" y="3997900"/>
            <a:ext cx="8520600" cy="756000"/>
          </a:xfrm>
          <a:prstGeom prst="rect">
            <a:avLst/>
          </a:prstGeom>
        </p:spPr>
        <p:txBody>
          <a:bodyPr anchorCtr="0" anchor="t" bIns="91425" lIns="91425" spcFirstLastPara="1" rIns="91425" wrap="square" tIns="91425">
            <a:normAutofit fontScale="77500" lnSpcReduction="20000"/>
          </a:bodyPr>
          <a:lstStyle/>
          <a:p>
            <a:pPr indent="0" lvl="0" marL="0" rtl="0" algn="ctr">
              <a:spcBef>
                <a:spcPts val="0"/>
              </a:spcBef>
              <a:spcAft>
                <a:spcPts val="0"/>
              </a:spcAft>
              <a:buNone/>
            </a:pPr>
            <a:r>
              <a:rPr lang="en"/>
              <a:t>The Queer Bible Commentary</a:t>
            </a:r>
            <a:endParaRPr/>
          </a:p>
          <a:p>
            <a:pPr indent="0" lvl="0" marL="0" rtl="0" algn="ctr">
              <a:spcBef>
                <a:spcPts val="1200"/>
              </a:spcBef>
              <a:spcAft>
                <a:spcPts val="1200"/>
              </a:spcAft>
              <a:buNone/>
            </a:pPr>
            <a:r>
              <a:rPr lang="en"/>
              <a:t>Ed. Robert E. Goss and Mona West</a:t>
            </a:r>
            <a:endParaRPr/>
          </a:p>
        </p:txBody>
      </p:sp>
      <p:pic>
        <p:nvPicPr>
          <p:cNvPr id="185" name="Google Shape;185;p33"/>
          <p:cNvPicPr preferRelativeResize="0"/>
          <p:nvPr/>
        </p:nvPicPr>
        <p:blipFill>
          <a:blip r:embed="rId3">
            <a:alphaModFix/>
          </a:blip>
          <a:stretch>
            <a:fillRect/>
          </a:stretch>
        </p:blipFill>
        <p:spPr>
          <a:xfrm>
            <a:off x="3310188" y="191375"/>
            <a:ext cx="2523619" cy="3693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New Testament and LGBTQ Folk</a:t>
            </a:r>
            <a:endParaRPr/>
          </a:p>
        </p:txBody>
      </p:sp>
      <p:sp>
        <p:nvSpPr>
          <p:cNvPr id="191" name="Google Shape;191;p34"/>
          <p:cNvSpPr txBox="1"/>
          <p:nvPr>
            <p:ph idx="1" type="body"/>
          </p:nvPr>
        </p:nvSpPr>
        <p:spPr>
          <a:xfrm>
            <a:off x="311700" y="1152475"/>
            <a:ext cx="8520600" cy="2977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Matthew 19:3-9</a:t>
            </a:r>
            <a:endParaRPr/>
          </a:p>
          <a:p>
            <a:pPr indent="-342900" lvl="0" marL="457200" rtl="0" algn="l">
              <a:spcBef>
                <a:spcPts val="1200"/>
              </a:spcBef>
              <a:spcAft>
                <a:spcPts val="0"/>
              </a:spcAft>
              <a:buSzPts val="1800"/>
              <a:buChar char="●"/>
            </a:pPr>
            <a:r>
              <a:rPr lang="en"/>
              <a:t>Jesus is putting two scriptures together here: Deuteronomy 24: 1-4 and Genesis 2:24. The two texts are in conflict, because Genesis says one thing about divorce and Deuteronomy says another. When Jesus says “in the beginning it was not so,” he’s saying, the older text wins out.</a:t>
            </a:r>
            <a:endParaRPr/>
          </a:p>
          <a:p>
            <a:pPr indent="-342900" lvl="0" marL="457200" rtl="0" algn="l">
              <a:spcBef>
                <a:spcPts val="0"/>
              </a:spcBef>
              <a:spcAft>
                <a:spcPts val="0"/>
              </a:spcAft>
              <a:buSzPts val="1800"/>
              <a:buChar char="●"/>
            </a:pPr>
            <a:r>
              <a:rPr i="1" lang="en"/>
              <a:t>Could we do the same for Genesis and Leviticus/Romans/Corinthians? </a:t>
            </a:r>
            <a:endParaRPr i="1"/>
          </a:p>
          <a:p>
            <a:pPr indent="-317500" lvl="1" marL="914400" rtl="0" algn="l">
              <a:spcBef>
                <a:spcPts val="0"/>
              </a:spcBef>
              <a:spcAft>
                <a:spcPts val="0"/>
              </a:spcAft>
              <a:buSzPts val="1400"/>
              <a:buChar char="○"/>
            </a:pPr>
            <a:r>
              <a:rPr lang="en"/>
              <a:t>Genesis 2:18– “it is not good for man to be alone”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Create Touchstones and Choose How to Read</a:t>
            </a:r>
            <a:endParaRPr/>
          </a:p>
        </p:txBody>
      </p:sp>
      <p:sp>
        <p:nvSpPr>
          <p:cNvPr id="197" name="Google Shape;197;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10000"/>
          </a:bodyPr>
          <a:lstStyle/>
          <a:p>
            <a:pPr indent="0" lvl="0" marL="0" rtl="0" algn="ctr">
              <a:spcBef>
                <a:spcPts val="0"/>
              </a:spcBef>
              <a:spcAft>
                <a:spcPts val="0"/>
              </a:spcAft>
              <a:buNone/>
            </a:pPr>
            <a:r>
              <a:rPr lang="en"/>
              <a:t>Luke 4:18-19– Jesus’ 1st recorded sermon “The Spirit has sent me to heal the brokenhearted”</a:t>
            </a:r>
            <a:endParaRPr/>
          </a:p>
          <a:p>
            <a:pPr indent="0" lvl="0" marL="0" rtl="0" algn="ctr">
              <a:spcBef>
                <a:spcPts val="0"/>
              </a:spcBef>
              <a:spcAft>
                <a:spcPts val="0"/>
              </a:spcAft>
              <a:buNone/>
            </a:pPr>
            <a:r>
              <a:rPr lang="en"/>
              <a:t>1 Corinthians 13– Paul’s hymn to love</a:t>
            </a:r>
            <a:endParaRPr/>
          </a:p>
          <a:p>
            <a:pPr indent="0" lvl="0" marL="0" rtl="0" algn="ctr">
              <a:spcBef>
                <a:spcPts val="0"/>
              </a:spcBef>
              <a:spcAft>
                <a:spcPts val="0"/>
              </a:spcAft>
              <a:buNone/>
            </a:pPr>
            <a:r>
              <a:rPr lang="en"/>
              <a:t>Sermon on the Mount</a:t>
            </a:r>
            <a:endParaRPr/>
          </a:p>
          <a:p>
            <a:pPr indent="0" lvl="0" marL="0" rtl="0" algn="ctr">
              <a:spcBef>
                <a:spcPts val="0"/>
              </a:spcBef>
              <a:spcAft>
                <a:spcPts val="0"/>
              </a:spcAft>
              <a:buNone/>
            </a:pPr>
            <a:r>
              <a:rPr lang="en"/>
              <a:t>1 John 4:14–the woman at the well</a:t>
            </a:r>
            <a:endParaRPr/>
          </a:p>
          <a:p>
            <a:pPr indent="0" lvl="0" marL="0" rtl="0" algn="ctr">
              <a:spcBef>
                <a:spcPts val="0"/>
              </a:spcBef>
              <a:spcAft>
                <a:spcPts val="0"/>
              </a:spcAft>
              <a:buNone/>
            </a:pPr>
            <a:r>
              <a:rPr lang="en"/>
              <a:t>1 Peter 4:8–charity</a:t>
            </a:r>
            <a:endParaRPr/>
          </a:p>
          <a:p>
            <a:pPr indent="0" lvl="0" marL="0" rtl="0" algn="ctr">
              <a:spcBef>
                <a:spcPts val="0"/>
              </a:spcBef>
              <a:spcAft>
                <a:spcPts val="0"/>
              </a:spcAft>
              <a:buNone/>
            </a:pPr>
            <a:r>
              <a:rPr lang="en"/>
              <a:t>2 Timothy 1:7–God has given us power</a:t>
            </a:r>
            <a:endParaRPr/>
          </a:p>
          <a:p>
            <a:pPr indent="0" lvl="0" marL="0" rtl="0" algn="ctr">
              <a:spcBef>
                <a:spcPts val="0"/>
              </a:spcBef>
              <a:spcAft>
                <a:spcPts val="0"/>
              </a:spcAft>
              <a:buNone/>
            </a:pPr>
            <a:r>
              <a:rPr lang="en"/>
              <a:t>Romans 8:38-39–nothing can separate us from God’s love</a:t>
            </a:r>
            <a:endParaRPr/>
          </a:p>
          <a:p>
            <a:pPr indent="0" lvl="0" marL="0" rtl="0" algn="ctr">
              <a:spcBef>
                <a:spcPts val="0"/>
              </a:spcBef>
              <a:spcAft>
                <a:spcPts val="0"/>
              </a:spcAft>
              <a:buNone/>
            </a:pPr>
            <a:r>
              <a:rPr lang="en"/>
              <a:t>Romans 12:2–be transformed by God</a:t>
            </a:r>
            <a:endParaRPr/>
          </a:p>
          <a:p>
            <a:pPr indent="0" lvl="0" marL="0" rtl="0" algn="ctr">
              <a:spcBef>
                <a:spcPts val="0"/>
              </a:spcBef>
              <a:spcAft>
                <a:spcPts val="0"/>
              </a:spcAft>
              <a:buNone/>
            </a:pPr>
            <a:r>
              <a:rPr lang="en"/>
              <a:t>Philippians 4:13–I can do all things through God</a:t>
            </a:r>
            <a:endParaRPr/>
          </a:p>
          <a:p>
            <a:pPr indent="0" lvl="0" marL="0" rtl="0" algn="ctr">
              <a:spcBef>
                <a:spcPts val="0"/>
              </a:spcBef>
              <a:spcAft>
                <a:spcPts val="0"/>
              </a:spcAft>
              <a:buNone/>
            </a:pPr>
            <a:r>
              <a:rPr lang="en"/>
              <a:t>John 10:10–I came that they may have life, and have it more abundantly</a:t>
            </a:r>
            <a:endParaRPr/>
          </a:p>
          <a:p>
            <a:pPr indent="0" lvl="0" marL="0" rtl="0" algn="ctr">
              <a:spcBef>
                <a:spcPts val="0"/>
              </a:spcBef>
              <a:spcAft>
                <a:spcPts val="0"/>
              </a:spcAft>
              <a:buNone/>
            </a:pPr>
            <a:r>
              <a:t/>
            </a:r>
            <a:endParaRPr/>
          </a:p>
          <a:p>
            <a:pPr indent="0" lvl="0" marL="0" rtl="0" algn="ctr">
              <a:spcBef>
                <a:spcPts val="0"/>
              </a:spcBef>
              <a:spcAft>
                <a:spcPts val="0"/>
              </a:spcAft>
              <a:buNone/>
            </a:pPr>
            <a:r>
              <a:rPr b="1" lang="en" sz="2100"/>
              <a:t>We choose how to read.</a:t>
            </a:r>
            <a:endParaRPr b="1" sz="2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2" name="Google Shape;72;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2) Matthew 16:18: “Upon this rock will I build my church”</a:t>
            </a:r>
            <a:endParaRPr/>
          </a:p>
          <a:p>
            <a:pPr indent="0" lvl="0" marL="0" rtl="0" algn="l">
              <a:spcBef>
                <a:spcPts val="1200"/>
              </a:spcBef>
              <a:spcAft>
                <a:spcPts val="1200"/>
              </a:spcAft>
              <a:buNone/>
            </a:pPr>
            <a:r>
              <a:rPr lang="en"/>
              <a:t>	Far too often, interpretations of the New Testament have been used as rocks to throw at people rather than as rocks on which to build a good society and point people to God.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8" name="Google Shape;78;p16"/>
          <p:cNvSpPr txBox="1"/>
          <p:nvPr>
            <p:ph idx="1" type="body"/>
          </p:nvPr>
        </p:nvSpPr>
        <p:spPr>
          <a:xfrm>
            <a:off x="311700" y="1152475"/>
            <a:ext cx="3039300" cy="3320700"/>
          </a:xfrm>
          <a:prstGeom prst="rect">
            <a:avLst/>
          </a:prstGeom>
        </p:spPr>
        <p:txBody>
          <a:bodyPr anchorCtr="0" anchor="t" bIns="91425" lIns="91425" spcFirstLastPara="1" rIns="91425" wrap="square" tIns="91425">
            <a:normAutofit fontScale="32500" lnSpcReduction="10000"/>
          </a:bodyPr>
          <a:lstStyle/>
          <a:p>
            <a:pPr indent="0" lvl="0" marL="0" rtl="0" algn="ctr">
              <a:lnSpc>
                <a:spcPct val="100000"/>
              </a:lnSpc>
              <a:spcBef>
                <a:spcPts val="0"/>
              </a:spcBef>
              <a:spcAft>
                <a:spcPts val="0"/>
              </a:spcAft>
              <a:buNone/>
            </a:pPr>
            <a:r>
              <a:rPr lang="en" sz="6115"/>
              <a:t>The New Testament has been weaponized to hurt (among others):</a:t>
            </a:r>
            <a:endParaRPr sz="6115"/>
          </a:p>
          <a:p>
            <a:pPr indent="0" lvl="0" marL="0" rtl="0" algn="ctr">
              <a:lnSpc>
                <a:spcPct val="100000"/>
              </a:lnSpc>
              <a:spcBef>
                <a:spcPts val="0"/>
              </a:spcBef>
              <a:spcAft>
                <a:spcPts val="0"/>
              </a:spcAft>
              <a:buNone/>
            </a:pPr>
            <a:r>
              <a:t/>
            </a:r>
            <a:endParaRPr sz="6115"/>
          </a:p>
          <a:p>
            <a:pPr indent="0" lvl="0" marL="0" rtl="0" algn="ctr">
              <a:lnSpc>
                <a:spcPct val="100000"/>
              </a:lnSpc>
              <a:spcBef>
                <a:spcPts val="0"/>
              </a:spcBef>
              <a:spcAft>
                <a:spcPts val="0"/>
              </a:spcAft>
              <a:buNone/>
            </a:pPr>
            <a:r>
              <a:rPr lang="en" sz="6115"/>
              <a:t>Jews</a:t>
            </a:r>
            <a:endParaRPr sz="6115"/>
          </a:p>
          <a:p>
            <a:pPr indent="0" lvl="0" marL="0" rtl="0" algn="ctr">
              <a:lnSpc>
                <a:spcPct val="100000"/>
              </a:lnSpc>
              <a:spcBef>
                <a:spcPts val="0"/>
              </a:spcBef>
              <a:spcAft>
                <a:spcPts val="0"/>
              </a:spcAft>
              <a:buNone/>
            </a:pPr>
            <a:r>
              <a:rPr lang="en" sz="6115"/>
              <a:t>BIPOC</a:t>
            </a:r>
            <a:endParaRPr sz="6115"/>
          </a:p>
          <a:p>
            <a:pPr indent="0" lvl="0" marL="0" rtl="0" algn="ctr">
              <a:lnSpc>
                <a:spcPct val="100000"/>
              </a:lnSpc>
              <a:spcBef>
                <a:spcPts val="0"/>
              </a:spcBef>
              <a:spcAft>
                <a:spcPts val="0"/>
              </a:spcAft>
              <a:buNone/>
            </a:pPr>
            <a:r>
              <a:rPr lang="en" sz="6115"/>
              <a:t>Women</a:t>
            </a:r>
            <a:endParaRPr sz="6115"/>
          </a:p>
          <a:p>
            <a:pPr indent="0" lvl="0" marL="0" rtl="0" algn="ctr">
              <a:lnSpc>
                <a:spcPct val="100000"/>
              </a:lnSpc>
              <a:spcBef>
                <a:spcPts val="0"/>
              </a:spcBef>
              <a:spcAft>
                <a:spcPts val="0"/>
              </a:spcAft>
              <a:buNone/>
            </a:pPr>
            <a:r>
              <a:rPr lang="en" sz="6115"/>
              <a:t>LGBTQ folk</a:t>
            </a:r>
            <a:endParaRPr sz="6115"/>
          </a:p>
          <a:p>
            <a:pPr indent="0" lvl="0" marL="0" rtl="0" algn="ctr">
              <a:spcBef>
                <a:spcPts val="0"/>
              </a:spcBef>
              <a:spcAft>
                <a:spcPts val="0"/>
              </a:spcAft>
              <a:buNone/>
            </a:pPr>
            <a:r>
              <a:t/>
            </a:r>
            <a:endParaRPr sz="1900"/>
          </a:p>
          <a:p>
            <a:pPr indent="0" lvl="0" marL="0" rtl="0" algn="ctr">
              <a:spcBef>
                <a:spcPts val="1200"/>
              </a:spcBef>
              <a:spcAft>
                <a:spcPts val="0"/>
              </a:spcAft>
              <a:buNone/>
            </a:pPr>
            <a:r>
              <a:t/>
            </a:r>
            <a:endParaRPr sz="1900"/>
          </a:p>
          <a:p>
            <a:pPr indent="0" lvl="0" marL="0" rtl="0" algn="ctr">
              <a:spcBef>
                <a:spcPts val="1200"/>
              </a:spcBef>
              <a:spcAft>
                <a:spcPts val="0"/>
              </a:spcAft>
              <a:buNone/>
            </a:pPr>
            <a:r>
              <a:t/>
            </a:r>
            <a:endParaRPr sz="1900"/>
          </a:p>
          <a:p>
            <a:pPr indent="0" lvl="0" marL="0" rtl="0" algn="ctr">
              <a:spcBef>
                <a:spcPts val="1200"/>
              </a:spcBef>
              <a:spcAft>
                <a:spcPts val="1200"/>
              </a:spcAft>
              <a:buNone/>
            </a:pPr>
            <a:r>
              <a:t/>
            </a:r>
            <a:endParaRPr b="1" sz="2200"/>
          </a:p>
        </p:txBody>
      </p:sp>
      <p:sp>
        <p:nvSpPr>
          <p:cNvPr id="79" name="Google Shape;79;p16"/>
          <p:cNvSpPr txBox="1"/>
          <p:nvPr/>
        </p:nvSpPr>
        <p:spPr>
          <a:xfrm>
            <a:off x="4833525" y="1152475"/>
            <a:ext cx="37623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rgbClr val="CCCCCC"/>
                </a:solidFill>
                <a:latin typeface="Average"/>
                <a:ea typeface="Average"/>
                <a:cs typeface="Average"/>
                <a:sym typeface="Average"/>
              </a:rPr>
              <a:t>Two inadequate approaches in Mormonism:</a:t>
            </a:r>
            <a:endParaRPr sz="2000">
              <a:solidFill>
                <a:srgbClr val="CCCCCC"/>
              </a:solidFill>
              <a:latin typeface="Average"/>
              <a:ea typeface="Average"/>
              <a:cs typeface="Average"/>
              <a:sym typeface="Average"/>
            </a:endParaRPr>
          </a:p>
          <a:p>
            <a:pPr indent="0" lvl="0" marL="0" rtl="0" algn="l">
              <a:spcBef>
                <a:spcPts val="0"/>
              </a:spcBef>
              <a:spcAft>
                <a:spcPts val="0"/>
              </a:spcAft>
              <a:buNone/>
            </a:pPr>
            <a:r>
              <a:t/>
            </a:r>
            <a:endParaRPr sz="2000">
              <a:solidFill>
                <a:srgbClr val="CCCCCC"/>
              </a:solidFill>
              <a:latin typeface="Average"/>
              <a:ea typeface="Average"/>
              <a:cs typeface="Average"/>
              <a:sym typeface="Average"/>
            </a:endParaRPr>
          </a:p>
          <a:p>
            <a:pPr indent="-355600" lvl="0" marL="457200" rtl="0" algn="l">
              <a:spcBef>
                <a:spcPts val="0"/>
              </a:spcBef>
              <a:spcAft>
                <a:spcPts val="0"/>
              </a:spcAft>
              <a:buClr>
                <a:srgbClr val="CCCCCC"/>
              </a:buClr>
              <a:buSzPts val="2000"/>
              <a:buFont typeface="Average"/>
              <a:buAutoNum type="arabicParenR"/>
            </a:pPr>
            <a:r>
              <a:rPr lang="en" sz="2000">
                <a:solidFill>
                  <a:srgbClr val="CCCCCC"/>
                </a:solidFill>
                <a:latin typeface="Average"/>
                <a:ea typeface="Average"/>
                <a:cs typeface="Average"/>
                <a:sym typeface="Average"/>
              </a:rPr>
              <a:t>Skipping over the parts we feel uncomfortable with</a:t>
            </a:r>
            <a:endParaRPr sz="2000">
              <a:solidFill>
                <a:srgbClr val="CCCCCC"/>
              </a:solidFill>
              <a:latin typeface="Average"/>
              <a:ea typeface="Average"/>
              <a:cs typeface="Average"/>
              <a:sym typeface="Average"/>
            </a:endParaRPr>
          </a:p>
          <a:p>
            <a:pPr indent="-355600" lvl="0" marL="457200" rtl="0" algn="l">
              <a:spcBef>
                <a:spcPts val="0"/>
              </a:spcBef>
              <a:spcAft>
                <a:spcPts val="0"/>
              </a:spcAft>
              <a:buClr>
                <a:srgbClr val="CCCCCC"/>
              </a:buClr>
              <a:buSzPts val="2000"/>
              <a:buFont typeface="Average"/>
              <a:buAutoNum type="arabicParenR"/>
            </a:pPr>
            <a:r>
              <a:rPr lang="en" sz="2000">
                <a:solidFill>
                  <a:srgbClr val="CCCCCC"/>
                </a:solidFill>
                <a:latin typeface="Average"/>
                <a:ea typeface="Average"/>
                <a:cs typeface="Average"/>
                <a:sym typeface="Average"/>
              </a:rPr>
              <a:t>Coming up with answers too quickly</a:t>
            </a:r>
            <a:endParaRPr sz="2000">
              <a:solidFill>
                <a:srgbClr val="CCCCCC"/>
              </a:solidFill>
              <a:latin typeface="Average"/>
              <a:ea typeface="Average"/>
              <a:cs typeface="Average"/>
              <a:sym typeface="Average"/>
            </a:endParaRPr>
          </a:p>
        </p:txBody>
      </p:sp>
      <p:sp>
        <p:nvSpPr>
          <p:cNvPr id="80" name="Google Shape;80;p16"/>
          <p:cNvSpPr txBox="1"/>
          <p:nvPr/>
        </p:nvSpPr>
        <p:spPr>
          <a:xfrm>
            <a:off x="849450" y="4068050"/>
            <a:ext cx="79179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solidFill>
                  <a:srgbClr val="B7B7B7"/>
                </a:solidFill>
                <a:latin typeface="Average"/>
                <a:ea typeface="Average"/>
                <a:cs typeface="Average"/>
                <a:sym typeface="Average"/>
              </a:rPr>
              <a:t>How can we read the New Testament more abundantly and also truthfully?</a:t>
            </a:r>
            <a:endParaRPr b="1" sz="2500">
              <a:solidFill>
                <a:srgbClr val="B7B7B7"/>
              </a:solidFill>
              <a:latin typeface="Average"/>
              <a:ea typeface="Average"/>
              <a:cs typeface="Average"/>
              <a:sym typeface="Averag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New Testament and the Jewish Faith</a:t>
            </a:r>
            <a:endParaRPr/>
          </a:p>
        </p:txBody>
      </p:sp>
      <p:sp>
        <p:nvSpPr>
          <p:cNvPr id="86" name="Google Shape;86;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
              <a:t>How has the New Testament been interpreted to cause harm?</a:t>
            </a:r>
            <a:endParaRPr/>
          </a:p>
          <a:p>
            <a:pPr indent="-342900" lvl="0" marL="457200" rtl="0" algn="l">
              <a:spcBef>
                <a:spcPts val="1200"/>
              </a:spcBef>
              <a:spcAft>
                <a:spcPts val="0"/>
              </a:spcAft>
              <a:buSzPts val="1800"/>
              <a:buChar char="●"/>
            </a:pPr>
            <a:r>
              <a:rPr lang="en"/>
              <a:t>Common misconceptions</a:t>
            </a:r>
            <a:endParaRPr/>
          </a:p>
          <a:p>
            <a:pPr indent="-317500" lvl="1" marL="914400" rtl="0" algn="l">
              <a:spcBef>
                <a:spcPts val="0"/>
              </a:spcBef>
              <a:spcAft>
                <a:spcPts val="0"/>
              </a:spcAft>
              <a:buSzPts val="1400"/>
              <a:buChar char="○"/>
            </a:pPr>
            <a:r>
              <a:rPr lang="en"/>
              <a:t>Jesus invented feminism</a:t>
            </a:r>
            <a:endParaRPr/>
          </a:p>
          <a:p>
            <a:pPr indent="-317500" lvl="1" marL="914400" rtl="0" algn="l">
              <a:spcBef>
                <a:spcPts val="0"/>
              </a:spcBef>
              <a:spcAft>
                <a:spcPts val="0"/>
              </a:spcAft>
              <a:buSzPts val="1400"/>
              <a:buChar char="○"/>
            </a:pPr>
            <a:r>
              <a:rPr lang="en"/>
              <a:t>Jews thought that if you were rich you righteous and Jesus reversed that</a:t>
            </a:r>
            <a:endParaRPr/>
          </a:p>
          <a:p>
            <a:pPr indent="-317500" lvl="1" marL="914400" rtl="0" algn="l">
              <a:spcBef>
                <a:spcPts val="0"/>
              </a:spcBef>
              <a:spcAft>
                <a:spcPts val="0"/>
              </a:spcAft>
              <a:buSzPts val="1400"/>
              <a:buChar char="○"/>
            </a:pPr>
            <a:r>
              <a:rPr lang="en"/>
              <a:t>Jews were engaged in works righteousness and legalism </a:t>
            </a:r>
            <a:endParaRPr>
              <a:solidFill>
                <a:srgbClr val="FFFF00"/>
              </a:solidFill>
            </a:endParaRPr>
          </a:p>
          <a:p>
            <a:pPr indent="-317500" lvl="1" marL="914400" rtl="0" algn="l">
              <a:spcBef>
                <a:spcPts val="0"/>
              </a:spcBef>
              <a:spcAft>
                <a:spcPts val="0"/>
              </a:spcAft>
              <a:buSzPts val="1400"/>
              <a:buChar char="○"/>
            </a:pPr>
            <a:r>
              <a:rPr lang="en"/>
              <a:t>Temple was an awful system that exploited peasants and enforced terrible purity laws  </a:t>
            </a:r>
            <a:endParaRPr/>
          </a:p>
          <a:p>
            <a:pPr indent="-342900" lvl="0" marL="457200" rtl="0" algn="l">
              <a:spcBef>
                <a:spcPts val="0"/>
              </a:spcBef>
              <a:spcAft>
                <a:spcPts val="0"/>
              </a:spcAft>
              <a:buSzPts val="1800"/>
              <a:buChar char="●"/>
            </a:pPr>
            <a:r>
              <a:rPr lang="en"/>
              <a:t>John 8:44</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New Testament and Jewish Faith</a:t>
            </a:r>
            <a:endParaRPr/>
          </a:p>
        </p:txBody>
      </p:sp>
      <p:sp>
        <p:nvSpPr>
          <p:cNvPr id="92" name="Google Shape;92;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Jesus is part of a long line of prophets, parable tellers, and miracle workers</a:t>
            </a:r>
            <a:endParaRPr/>
          </a:p>
          <a:p>
            <a:pPr indent="-317500" lvl="1" marL="914400" rtl="0" algn="l">
              <a:spcBef>
                <a:spcPts val="0"/>
              </a:spcBef>
              <a:spcAft>
                <a:spcPts val="0"/>
              </a:spcAft>
              <a:buSzPts val="1400"/>
              <a:buChar char="○"/>
            </a:pPr>
            <a:r>
              <a:rPr lang="en"/>
              <a:t>Elijah raised the dead and healed people, Nathan told parables, infant Moses survived a genocide</a:t>
            </a:r>
            <a:endParaRPr/>
          </a:p>
          <a:p>
            <a:pPr indent="-317500" lvl="1" marL="914400" rtl="0" algn="l">
              <a:spcBef>
                <a:spcPts val="0"/>
              </a:spcBef>
              <a:spcAft>
                <a:spcPts val="0"/>
              </a:spcAft>
              <a:buSzPts val="1400"/>
              <a:buChar char="○"/>
            </a:pPr>
            <a:r>
              <a:rPr lang="en"/>
              <a:t>“It’s the same music, played on different instruments and in a different key.”</a:t>
            </a:r>
            <a:endParaRPr/>
          </a:p>
          <a:p>
            <a:pPr indent="-342900" lvl="0" marL="457200" rtl="0" algn="l">
              <a:spcBef>
                <a:spcPts val="0"/>
              </a:spcBef>
              <a:spcAft>
                <a:spcPts val="0"/>
              </a:spcAft>
              <a:buSzPts val="1800"/>
              <a:buChar char="●"/>
            </a:pPr>
            <a:r>
              <a:rPr lang="en"/>
              <a:t>Women in the New Testament</a:t>
            </a:r>
            <a:endParaRPr/>
          </a:p>
          <a:p>
            <a:pPr indent="-317500" lvl="1" marL="914400" rtl="0" algn="l">
              <a:spcBef>
                <a:spcPts val="0"/>
              </a:spcBef>
              <a:spcAft>
                <a:spcPts val="0"/>
              </a:spcAft>
              <a:buSzPts val="1400"/>
              <a:buChar char="○"/>
            </a:pPr>
            <a:r>
              <a:rPr lang="en"/>
              <a:t>Mary and Martha</a:t>
            </a:r>
            <a:endParaRPr/>
          </a:p>
          <a:p>
            <a:pPr indent="-317500" lvl="1" marL="914400" rtl="0" algn="l">
              <a:spcBef>
                <a:spcPts val="0"/>
              </a:spcBef>
              <a:spcAft>
                <a:spcPts val="0"/>
              </a:spcAft>
              <a:buSzPts val="1400"/>
              <a:buChar char="○"/>
            </a:pPr>
            <a:r>
              <a:rPr lang="en"/>
              <a:t>Parable of the woman with the lost coin</a:t>
            </a:r>
            <a:endParaRPr/>
          </a:p>
          <a:p>
            <a:pPr indent="-317500" lvl="1" marL="914400" rtl="0" algn="l">
              <a:spcBef>
                <a:spcPts val="0"/>
              </a:spcBef>
              <a:spcAft>
                <a:spcPts val="0"/>
              </a:spcAft>
              <a:buSzPts val="1400"/>
              <a:buChar char="○"/>
            </a:pPr>
            <a:r>
              <a:rPr lang="en"/>
              <a:t>Bent over woman Jesus heals</a:t>
            </a:r>
            <a:endParaRPr/>
          </a:p>
          <a:p>
            <a:pPr indent="-317500" lvl="1" marL="914400" rtl="0" algn="l">
              <a:spcBef>
                <a:spcPts val="0"/>
              </a:spcBef>
              <a:spcAft>
                <a:spcPts val="0"/>
              </a:spcAft>
              <a:buSzPts val="1400"/>
              <a:buChar char="○"/>
            </a:pPr>
            <a:r>
              <a:rPr lang="en"/>
              <a:t>Women in the temple</a:t>
            </a:r>
            <a:endParaRPr/>
          </a:p>
          <a:p>
            <a:pPr indent="-342900" lvl="0" marL="457200" rtl="0" algn="l">
              <a:spcBef>
                <a:spcPts val="0"/>
              </a:spcBef>
              <a:spcAft>
                <a:spcPts val="0"/>
              </a:spcAft>
              <a:buSzPts val="1800"/>
              <a:buChar char="●"/>
            </a:pPr>
            <a:r>
              <a:rPr lang="en"/>
              <a:t>Jesus cares about the Torah</a:t>
            </a:r>
            <a:endParaRPr/>
          </a:p>
          <a:p>
            <a:pPr indent="-317500" lvl="1" marL="914400" rtl="0" algn="l">
              <a:spcBef>
                <a:spcPts val="0"/>
              </a:spcBef>
              <a:spcAft>
                <a:spcPts val="0"/>
              </a:spcAft>
              <a:buSzPts val="1400"/>
              <a:buChar char="○"/>
            </a:pPr>
            <a:r>
              <a:rPr lang="en"/>
              <a:t>Rather than thinking “Jesus overturned the law,” we can think “Jesus expanded the law” or “built a fence around the law.”</a:t>
            </a:r>
            <a:endParaRPr/>
          </a:p>
          <a:p>
            <a:pPr indent="-342900" lvl="0" marL="457200" rtl="0" algn="l">
              <a:spcBef>
                <a:spcPts val="0"/>
              </a:spcBef>
              <a:spcAft>
                <a:spcPts val="0"/>
              </a:spcAft>
              <a:buSzPts val="1800"/>
              <a:buChar char="●"/>
            </a:pPr>
            <a:r>
              <a:rPr lang="en"/>
              <a:t>Jesus at the temple</a:t>
            </a:r>
            <a:endParaRPr/>
          </a:p>
          <a:p>
            <a:pPr indent="-342900" lvl="0" marL="457200" rtl="0" algn="l">
              <a:spcBef>
                <a:spcPts val="0"/>
              </a:spcBef>
              <a:spcAft>
                <a:spcPts val="0"/>
              </a:spcAft>
              <a:buSzPts val="1800"/>
              <a:buChar char="●"/>
            </a:pPr>
            <a:r>
              <a:rPr lang="en"/>
              <a:t>Caring for the poor/works righteousness– read Deuteronomy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19"/>
          <p:cNvPicPr preferRelativeResize="0"/>
          <p:nvPr/>
        </p:nvPicPr>
        <p:blipFill>
          <a:blip r:embed="rId3">
            <a:alphaModFix/>
          </a:blip>
          <a:stretch>
            <a:fillRect/>
          </a:stretch>
        </p:blipFill>
        <p:spPr>
          <a:xfrm>
            <a:off x="2217804" y="2361324"/>
            <a:ext cx="4708392" cy="2521325"/>
          </a:xfrm>
          <a:prstGeom prst="rect">
            <a:avLst/>
          </a:prstGeom>
          <a:noFill/>
          <a:ln>
            <a:noFill/>
          </a:ln>
        </p:spPr>
      </p:pic>
      <p:pic>
        <p:nvPicPr>
          <p:cNvPr id="98" name="Google Shape;98;p19"/>
          <p:cNvPicPr preferRelativeResize="0"/>
          <p:nvPr/>
        </p:nvPicPr>
        <p:blipFill>
          <a:blip r:embed="rId4">
            <a:alphaModFix/>
          </a:blip>
          <a:stretch>
            <a:fillRect/>
          </a:stretch>
        </p:blipFill>
        <p:spPr>
          <a:xfrm>
            <a:off x="2136625" y="356212"/>
            <a:ext cx="4870750" cy="17183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idx="1" type="body"/>
          </p:nvPr>
        </p:nvSpPr>
        <p:spPr>
          <a:xfrm>
            <a:off x="2916000" y="4200500"/>
            <a:ext cx="3312000" cy="857100"/>
          </a:xfrm>
          <a:prstGeom prst="rect">
            <a:avLst/>
          </a:prstGeom>
        </p:spPr>
        <p:txBody>
          <a:bodyPr anchorCtr="0" anchor="t" bIns="91425" lIns="91425" spcFirstLastPara="1" rIns="91425" wrap="square" tIns="91425">
            <a:normAutofit fontScale="77500"/>
          </a:bodyPr>
          <a:lstStyle/>
          <a:p>
            <a:pPr indent="0" lvl="0" marL="0" rtl="0" algn="ctr">
              <a:spcBef>
                <a:spcPts val="0"/>
              </a:spcBef>
              <a:spcAft>
                <a:spcPts val="0"/>
              </a:spcAft>
              <a:buNone/>
            </a:pPr>
            <a:r>
              <a:rPr lang="en"/>
              <a:t>Jewish Annotated New Testament</a:t>
            </a:r>
            <a:endParaRPr/>
          </a:p>
          <a:p>
            <a:pPr indent="0" lvl="0" marL="0" rtl="0" algn="ctr">
              <a:spcBef>
                <a:spcPts val="1200"/>
              </a:spcBef>
              <a:spcAft>
                <a:spcPts val="1200"/>
              </a:spcAft>
              <a:buNone/>
            </a:pPr>
            <a:r>
              <a:rPr lang="en"/>
              <a:t>Ed. Amy-Jill Levine and Marc Zvi Brettler</a:t>
            </a:r>
            <a:endParaRPr/>
          </a:p>
        </p:txBody>
      </p:sp>
      <p:pic>
        <p:nvPicPr>
          <p:cNvPr id="104" name="Google Shape;104;p20"/>
          <p:cNvPicPr preferRelativeResize="0"/>
          <p:nvPr/>
        </p:nvPicPr>
        <p:blipFill>
          <a:blip r:embed="rId3">
            <a:alphaModFix/>
          </a:blip>
          <a:stretch>
            <a:fillRect/>
          </a:stretch>
        </p:blipFill>
        <p:spPr>
          <a:xfrm>
            <a:off x="3266400" y="226875"/>
            <a:ext cx="2611200" cy="394441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New Testament and BIPOC</a:t>
            </a:r>
            <a:endParaRPr/>
          </a:p>
        </p:txBody>
      </p:sp>
      <p:sp>
        <p:nvSpPr>
          <p:cNvPr id="110" name="Google Shape;110;p21"/>
          <p:cNvSpPr txBox="1"/>
          <p:nvPr>
            <p:ph idx="1" type="body"/>
          </p:nvPr>
        </p:nvSpPr>
        <p:spPr>
          <a:xfrm>
            <a:off x="311700" y="1152475"/>
            <a:ext cx="53229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i="1" lang="en"/>
              <a:t>How has the New Testament been interpreted to cause harm?</a:t>
            </a:r>
            <a:endParaRPr i="1"/>
          </a:p>
          <a:p>
            <a:pPr indent="0" lvl="0" marL="0" rtl="0" algn="l">
              <a:spcBef>
                <a:spcPts val="1200"/>
              </a:spcBef>
              <a:spcAft>
                <a:spcPts val="1200"/>
              </a:spcAft>
              <a:buNone/>
            </a:pPr>
            <a:r>
              <a:rPr lang="en"/>
              <a:t>Ephesians 6:5-8: Slaves, be obedient to them that are your masters according to the flesh, with fear and trembling, in singleness of your heart, as unto Christ; Not with eyeservice, as menpleasers; but as the servants of Christ, doing the will of God from the heart; With good will doing service; as to the Lord, and not to men: Knowing that whatsoever good thing any man doeth, the same shall he receive of the Lord, whether he be bond or free.</a:t>
            </a:r>
            <a:endParaRPr/>
          </a:p>
        </p:txBody>
      </p:sp>
      <p:pic>
        <p:nvPicPr>
          <p:cNvPr id="111" name="Google Shape;111;p21"/>
          <p:cNvPicPr preferRelativeResize="0"/>
          <p:nvPr/>
        </p:nvPicPr>
        <p:blipFill>
          <a:blip r:embed="rId3">
            <a:alphaModFix/>
          </a:blip>
          <a:stretch>
            <a:fillRect/>
          </a:stretch>
        </p:blipFill>
        <p:spPr>
          <a:xfrm>
            <a:off x="5787000" y="1707000"/>
            <a:ext cx="3204600" cy="2403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